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6" r:id="rId8"/>
    <p:sldId id="261" r:id="rId9"/>
    <p:sldId id="262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  <p:sndAc>
      <p:stSnd>
        <p:snd r:embed="rId13" name="drumroll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SEOBE SRBA KRAJEM SREDNJEG VEKA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5029200"/>
            <a:ext cx="1447800" cy="60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image.slidesharecdn.com/random-130503164348-phpapp02/95/-4-638.jpg?cb=13977972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764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65531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Autor: </a:t>
            </a:r>
          </a:p>
          <a:p>
            <a:pPr algn="ctr"/>
            <a:r>
              <a:rPr lang="sr-Latn-R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Pavle Vesić VI2 </a:t>
            </a:r>
          </a:p>
          <a:p>
            <a:pPr algn="ctr"/>
            <a:r>
              <a:rPr lang="sr-Latn-R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2016. 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2530" name="Picture 2" descr="Pavle Vesic's Profile 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657600"/>
            <a:ext cx="1752600" cy="17526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0pste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posledice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turskih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osvajanja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763000" cy="57912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000" dirty="0" err="1" smtClean="0"/>
              <a:t>Dugogodisnji</a:t>
            </a:r>
            <a:r>
              <a:rPr lang="en-US" sz="3000" dirty="0" smtClean="0"/>
              <a:t> </a:t>
            </a:r>
            <a:r>
              <a:rPr lang="en-US" sz="3000" dirty="0" err="1" smtClean="0"/>
              <a:t>osvajacki</a:t>
            </a:r>
            <a:r>
              <a:rPr lang="en-US" sz="3000" dirty="0" smtClean="0"/>
              <a:t> </a:t>
            </a:r>
            <a:r>
              <a:rPr lang="en-US" sz="3000" dirty="0" err="1" smtClean="0"/>
              <a:t>ratovi</a:t>
            </a:r>
            <a:r>
              <a:rPr lang="en-US" sz="3000" dirty="0" smtClean="0"/>
              <a:t> </a:t>
            </a:r>
            <a:r>
              <a:rPr lang="sr-Latn-RS" sz="3000" dirty="0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ratna</a:t>
            </a:r>
            <a:r>
              <a:rPr lang="en-US" sz="3000" dirty="0" smtClean="0"/>
              <a:t> </a:t>
            </a:r>
            <a:r>
              <a:rPr lang="en-US" sz="3000" dirty="0" err="1" smtClean="0"/>
              <a:t>razaranja</a:t>
            </a:r>
            <a:r>
              <a:rPr lang="en-US" sz="3000" dirty="0" smtClean="0"/>
              <a:t> </a:t>
            </a:r>
          </a:p>
          <a:p>
            <a:pPr lvl="1">
              <a:buNone/>
            </a:pPr>
            <a:r>
              <a:rPr lang="en-US" sz="3000" dirty="0" err="1" smtClean="0"/>
              <a:t>nepovoljno</a:t>
            </a:r>
            <a:r>
              <a:rPr lang="en-US" sz="3000" dirty="0" smtClean="0"/>
              <a:t> </a:t>
            </a:r>
            <a:r>
              <a:rPr lang="en-US" sz="3000" dirty="0" err="1" smtClean="0"/>
              <a:t>su</a:t>
            </a:r>
            <a:r>
              <a:rPr lang="en-US" sz="3000" dirty="0" smtClean="0"/>
              <a:t> se </a:t>
            </a:r>
            <a:r>
              <a:rPr lang="en-US" sz="3000" dirty="0" err="1" smtClean="0"/>
              <a:t>odrazili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privrednu</a:t>
            </a:r>
            <a:r>
              <a:rPr lang="en-US" sz="3000" dirty="0" smtClean="0"/>
              <a:t> </a:t>
            </a:r>
            <a:r>
              <a:rPr lang="en-US" sz="3000" dirty="0" err="1" smtClean="0"/>
              <a:t>delatnost</a:t>
            </a:r>
            <a:r>
              <a:rPr lang="en-US" sz="3000" dirty="0" smtClean="0"/>
              <a:t>.</a:t>
            </a:r>
          </a:p>
          <a:p>
            <a:pPr lvl="1">
              <a:buNone/>
            </a:pPr>
            <a:r>
              <a:rPr lang="en-US" sz="3000" dirty="0" err="1" smtClean="0"/>
              <a:t>Osetno</a:t>
            </a:r>
            <a:r>
              <a:rPr lang="en-US" sz="3000" dirty="0" smtClean="0"/>
              <a:t> je </a:t>
            </a:r>
            <a:r>
              <a:rPr lang="en-US" sz="3000" dirty="0" err="1" smtClean="0"/>
              <a:t>smanjen</a:t>
            </a:r>
            <a:r>
              <a:rPr lang="en-US" sz="3000" dirty="0" smtClean="0"/>
              <a:t> </a:t>
            </a:r>
            <a:r>
              <a:rPr lang="en-US" sz="3000" dirty="0" err="1" smtClean="0"/>
              <a:t>obim</a:t>
            </a:r>
            <a:r>
              <a:rPr lang="en-US" sz="3000" dirty="0" smtClean="0"/>
              <a:t> </a:t>
            </a:r>
            <a:r>
              <a:rPr lang="en-US" sz="3000" dirty="0" err="1" smtClean="0"/>
              <a:t>proizvodnje</a:t>
            </a:r>
            <a:r>
              <a:rPr lang="en-US" sz="3000" dirty="0" smtClean="0"/>
              <a:t> ,</a:t>
            </a:r>
            <a:r>
              <a:rPr lang="en-US" sz="3000" dirty="0" err="1" smtClean="0"/>
              <a:t>posebno</a:t>
            </a:r>
            <a:endParaRPr lang="en-US" sz="3000" dirty="0" smtClean="0"/>
          </a:p>
          <a:p>
            <a:pPr lvl="1">
              <a:buNone/>
            </a:pPr>
            <a:r>
              <a:rPr lang="en-US" sz="3000" dirty="0" err="1" smtClean="0"/>
              <a:t>rudarstva</a:t>
            </a:r>
            <a:r>
              <a:rPr lang="en-US" sz="3000" dirty="0" smtClean="0"/>
              <a:t>. </a:t>
            </a:r>
            <a:r>
              <a:rPr lang="en-US" sz="3000" dirty="0" err="1" smtClean="0"/>
              <a:t>Zamrla</a:t>
            </a:r>
            <a:r>
              <a:rPr lang="en-US" sz="3000" dirty="0" smtClean="0"/>
              <a:t> je </a:t>
            </a:r>
            <a:r>
              <a:rPr lang="en-US" sz="3000" dirty="0" err="1" smtClean="0"/>
              <a:t>robna</a:t>
            </a:r>
            <a:r>
              <a:rPr lang="en-US" sz="3000" dirty="0" smtClean="0"/>
              <a:t> </a:t>
            </a:r>
            <a:r>
              <a:rPr lang="en-US" sz="3000" dirty="0" err="1" smtClean="0"/>
              <a:t>razmena</a:t>
            </a:r>
            <a:r>
              <a:rPr lang="en-US" sz="3000" dirty="0" smtClean="0"/>
              <a:t>.</a:t>
            </a:r>
            <a:endParaRPr lang="sr-Latn-RS" sz="3000" dirty="0" smtClean="0"/>
          </a:p>
          <a:p>
            <a:pPr lvl="1">
              <a:buNone/>
            </a:pPr>
            <a:r>
              <a:rPr lang="sr-Latn-R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Seobe Srba-počinju od Maričke bitke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sr-Latn-RS" dirty="0" smtClean="0"/>
              <a:t> </a:t>
            </a: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14338" name="Picture 2" descr="https://s-media-cache-ak0.pinimg.com/236x/54/a0/b9/54a0b98be641edd2080a3104f03aeb8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914775"/>
            <a:ext cx="2895600" cy="29432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76800" y="4953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en-US" sz="2400" dirty="0" err="1" smtClean="0"/>
              <a:t>spahija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Seobe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Seobe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hriscanskog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stanovnistva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pocele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</a:t>
            </a:r>
            <a:r>
              <a:rPr lang="en-US" sz="2800" dirty="0" smtClean="0">
                <a:solidFill>
                  <a:srgbClr val="C00000"/>
                </a:solidFill>
              </a:rPr>
              <a:t> pre </a:t>
            </a:r>
            <a:r>
              <a:rPr lang="en-US" sz="2800" dirty="0" err="1" smtClean="0">
                <a:solidFill>
                  <a:srgbClr val="C00000"/>
                </a:solidFill>
              </a:rPr>
              <a:t>pada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nasih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zemalja</a:t>
            </a:r>
            <a:r>
              <a:rPr lang="en-US" sz="2800" dirty="0" smtClean="0">
                <a:solidFill>
                  <a:srgbClr val="C00000"/>
                </a:solidFill>
              </a:rPr>
              <a:t> pod </a:t>
            </a:r>
            <a:r>
              <a:rPr lang="en-US" sz="2800" dirty="0" err="1" smtClean="0">
                <a:solidFill>
                  <a:srgbClr val="C00000"/>
                </a:solidFill>
              </a:rPr>
              <a:t>tursku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vlast.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Prve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seobe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prvo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pomeranje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stanovnistva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uzrokovao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nacin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osvajanja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Osmanlija</a:t>
            </a:r>
            <a:r>
              <a:rPr lang="en-US" sz="2800" dirty="0" err="1" smtClean="0">
                <a:solidFill>
                  <a:srgbClr val="C00000"/>
                </a:solidFill>
              </a:rPr>
              <a:t>.Pljackaske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cete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sejale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strah</a:t>
            </a:r>
            <a:r>
              <a:rPr lang="sr-Latn-RS" sz="2800" dirty="0" smtClean="0">
                <a:solidFill>
                  <a:srgbClr val="C00000"/>
                </a:solidFill>
              </a:rPr>
              <a:t> i </a:t>
            </a:r>
            <a:r>
              <a:rPr lang="en-US" sz="2800" dirty="0" err="1" smtClean="0">
                <a:solidFill>
                  <a:srgbClr val="C00000"/>
                </a:solidFill>
              </a:rPr>
              <a:t>paniku</a:t>
            </a:r>
            <a:r>
              <a:rPr lang="en-US" sz="2800" dirty="0" smtClean="0">
                <a:solidFill>
                  <a:srgbClr val="C00000"/>
                </a:solidFill>
              </a:rPr>
              <a:t> ,</a:t>
            </a:r>
            <a:r>
              <a:rPr lang="en-US" sz="2800" dirty="0" err="1" smtClean="0">
                <a:solidFill>
                  <a:srgbClr val="C00000"/>
                </a:solidFill>
              </a:rPr>
              <a:t>razarala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seoska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domacinstva,robile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ljude</a:t>
            </a:r>
            <a:r>
              <a:rPr lang="en-US" sz="2800" dirty="0" smtClean="0">
                <a:solidFill>
                  <a:srgbClr val="C00000"/>
                </a:solidFill>
              </a:rPr>
              <a:t> ,</a:t>
            </a:r>
            <a:r>
              <a:rPr lang="en-US" sz="2800" dirty="0" err="1" smtClean="0">
                <a:solidFill>
                  <a:srgbClr val="C00000"/>
                </a:solidFill>
              </a:rPr>
              <a:t>odvodile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stoku.Nezasticeno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stanovnistvo</a:t>
            </a:r>
            <a:r>
              <a:rPr lang="en-US" sz="2800" dirty="0" smtClean="0">
                <a:solidFill>
                  <a:srgbClr val="C00000"/>
                </a:solidFill>
              </a:rPr>
              <a:t> ,</a:t>
            </a:r>
            <a:r>
              <a:rPr lang="en-US" sz="2800" dirty="0" err="1" smtClean="0">
                <a:solidFill>
                  <a:srgbClr val="C00000"/>
                </a:solidFill>
              </a:rPr>
              <a:t>ekonomski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iscrpljeno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bilo</a:t>
            </a:r>
            <a:r>
              <a:rPr lang="en-US" sz="2800" dirty="0" smtClean="0">
                <a:solidFill>
                  <a:srgbClr val="C00000"/>
                </a:solidFill>
              </a:rPr>
              <a:t> je </a:t>
            </a:r>
            <a:r>
              <a:rPr lang="en-US" sz="2800" dirty="0" err="1" smtClean="0">
                <a:solidFill>
                  <a:srgbClr val="C00000"/>
                </a:solidFill>
              </a:rPr>
              <a:t>prinudjeno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napusta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svoja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ognjista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Ugarski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vladari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prihvatili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sr-Latn-RS" sz="2800" dirty="0" smtClean="0">
                <a:solidFill>
                  <a:schemeClr val="bg1"/>
                </a:solidFill>
              </a:rPr>
              <a:t>i </a:t>
            </a:r>
            <a:r>
              <a:rPr lang="en-US" sz="2800" dirty="0" err="1" smtClean="0">
                <a:solidFill>
                  <a:schemeClr val="bg1"/>
                </a:solidFill>
              </a:rPr>
              <a:t>darivali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srpsku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vojsku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r>
              <a:rPr lang="sr-Latn-RS" sz="2800" dirty="0" smtClean="0">
                <a:solidFill>
                  <a:schemeClr val="bg1"/>
                </a:solidFill>
              </a:rPr>
              <a:t/>
            </a:r>
            <a:br>
              <a:rPr lang="sr-Latn-RS" sz="2800" dirty="0" smtClean="0">
                <a:solidFill>
                  <a:schemeClr val="bg1"/>
                </a:solidFill>
              </a:rPr>
            </a:br>
            <a:r>
              <a:rPr lang="sr-Latn-RS" sz="2800" dirty="0" smtClean="0">
                <a:solidFill>
                  <a:schemeClr val="bg1"/>
                </a:solidFill>
              </a:rPr>
              <a:t>Da bi Srbi kao živi bedem,graničari i šajkaši  branili </a:t>
            </a:r>
            <a:r>
              <a:rPr lang="sr-Latn-RS" sz="2800" dirty="0" smtClean="0">
                <a:solidFill>
                  <a:schemeClr val="bg1"/>
                </a:solidFill>
              </a:rPr>
              <a:t>južnu granicu na </a:t>
            </a:r>
            <a:r>
              <a:rPr lang="sr-Latn-RS" sz="2800" dirty="0" smtClean="0">
                <a:solidFill>
                  <a:schemeClr val="bg1"/>
                </a:solidFill>
              </a:rPr>
              <a:t>Savi i Dunavu od Turaka.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458200" cy="3581400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Kralj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Matija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Korvin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1458-1490 </a:t>
            </a:r>
            <a:r>
              <a:rPr lang="sr-Latn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dao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despotsku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titulu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Vuku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Grgurevi</a:t>
            </a:r>
            <a:r>
              <a:rPr lang="sr-Latn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ć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sr-Latn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(1465-1485)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unuku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despota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Djurdja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Brankovi</a:t>
            </a:r>
            <a:r>
              <a:rPr lang="sr-Latn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ć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r-Latn-R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,sin slepog Grgura,da bi Srbi bili borbeniji</a:t>
            </a:r>
            <a:r>
              <a:rPr lang="sr-Latn-RS" sz="2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Zajedno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titulom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dobio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posede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Juz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noj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Ugarskoj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Hrvatskoj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Slavoniji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Vuk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zaista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vise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prodirao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teritoriju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nekadasnje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Srpske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Bosanske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drzave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</a:t>
            </a: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želji da ih oslobodi,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zemlje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dalje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ostale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pod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turskom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vlascu</a:t>
            </a: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ali prevodi 60 000 Srba u Ugarsku.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Srpski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despoti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Vuk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rgurevic</a:t>
            </a:r>
            <a:r>
              <a:rPr lang="sr-Latn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-,,Zmaj Ognjeni Vuk”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njegov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grb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upload.wikimedia.org/wikipedia/commons/thumb/5/54/%D0%97%D0%BC%D0%B0%D1%98_%D0%92%D1%83%D0%BA_%D0%91%D1%80%D0%B0%D0%BD%D0%BA%D0%BE%D0%B2%D0%B8%D1%9B,_%D0%B4%D0%B5%D1%81%D0%BF%D0%BE%D1%82_%D1%81%D1%80%D0%BF%D1%81%D0%BA%D0%B8.jpg/220px-%D0%97%D0%BC%D0%B0%D1%98_%D0%92%D1%83%D0%BA_%D0%91%D1%80%D0%B0%D0%BD%D0%BA%D0%BE%D0%B2%D0%B8%D1%9B,_%D0%B4%D0%B5%D1%81%D0%BF%D0%BE%D1%82_%D1%81%D1%80%D0%BF%D1%81%D0%BA%D0%B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3352800" cy="5105400"/>
          </a:xfrm>
          <a:prstGeom prst="rect">
            <a:avLst/>
          </a:prstGeom>
          <a:noFill/>
        </p:spPr>
      </p:pic>
      <p:pic>
        <p:nvPicPr>
          <p:cNvPr id="1028" name="Picture 4" descr="http://www.rodoslovlje.com/medieval_serbia/pictures/grb_brankovic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905000"/>
            <a:ext cx="3276600" cy="2819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62400" y="6019800"/>
            <a:ext cx="3276600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Zbog junaštva i borbenosti</a:t>
            </a:r>
            <a:r>
              <a:rPr lang="sr-Latn-RS" sz="2000" b="1" dirty="0" smtClean="0">
                <a:solidFill>
                  <a:srgbClr val="C00000"/>
                </a:solidFill>
              </a:rPr>
              <a:t>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(1465-1485)</a:t>
            </a:r>
            <a:endParaRPr lang="en-US" dirty="0"/>
          </a:p>
        </p:txBody>
      </p:sp>
    </p:spTree>
  </p:cSld>
  <p:clrMapOvr>
    <a:masterClrMapping/>
  </p:clrMapOvr>
  <p:transition spd="slow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Nasledjuju ga sinovci- sinovi  II Djurdjevog slepog sina Stefana Brankovića i Ageline: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upload.wikimedia.org/wikipedia/commons/thumb/9/92/Despot_Jovan_Brankovic.jpg/250px-Despot_Jovan_Brankov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990600"/>
            <a:ext cx="3276600" cy="4572000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thumb/6/68/Kru%C5%A1edol_monastery_50.JPG/300px-Kru%C5%A1edol_monastery_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90600"/>
            <a:ext cx="3162300" cy="4038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5181600"/>
            <a:ext cx="3505200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chemeClr val="bg1"/>
                </a:solidFill>
              </a:rPr>
              <a:t>Đorđe Branković </a:t>
            </a:r>
            <a:r>
              <a:rPr lang="sr-Latn-RS" dirty="0" smtClean="0"/>
              <a:t>(1485</a:t>
            </a:r>
            <a:r>
              <a:rPr lang="vi-VN" dirty="0" smtClean="0"/>
              <a:t>-</a:t>
            </a:r>
            <a:r>
              <a:rPr lang="sr-Latn-RS" dirty="0" smtClean="0"/>
              <a:t>1496), zamonašio se kao </a:t>
            </a:r>
            <a:r>
              <a:rPr lang="sr-Latn-RS" dirty="0" smtClean="0">
                <a:solidFill>
                  <a:schemeClr val="bg1"/>
                </a:solidFill>
              </a:rPr>
              <a:t>Maksim</a:t>
            </a:r>
            <a:r>
              <a:rPr lang="sr-Latn-RS" dirty="0" smtClean="0"/>
              <a:t>, </a:t>
            </a:r>
            <a:endParaRPr lang="en-US" dirty="0" smtClean="0"/>
          </a:p>
          <a:p>
            <a:r>
              <a:rPr lang="vi-VN" dirty="0" smtClean="0"/>
              <a:t>freska manastira </a:t>
            </a:r>
            <a:r>
              <a:rPr lang="vi-V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Krušedol</a:t>
            </a:r>
            <a:r>
              <a:rPr lang="sr-Latn-RS" dirty="0" smtClean="0"/>
              <a:t>,</a:t>
            </a:r>
          </a:p>
          <a:p>
            <a:r>
              <a:rPr lang="sr-Latn-RS" dirty="0" smtClean="0"/>
              <a:t>koji je </a:t>
            </a:r>
            <a:r>
              <a:rPr lang="sr-Latn-R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izgradio</a:t>
            </a:r>
            <a:r>
              <a:rPr lang="sr-Latn-RS" dirty="0" smtClean="0"/>
              <a:t> sa majkom.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5562600"/>
            <a:ext cx="3276600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espot </a:t>
            </a:r>
            <a:r>
              <a:rPr lang="sr-Latn-R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Jovan Branković </a:t>
            </a:r>
            <a:r>
              <a:rPr lang="sr-Latn-RS" dirty="0" smtClean="0"/>
              <a:t>(1496-1502),gine u borbi za oslobodjenje Srbije čime se </a:t>
            </a:r>
            <a:r>
              <a:rPr lang="sr-Latn-R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ugasila dinastija Branković</a:t>
            </a:r>
            <a:r>
              <a:rPr lang="sr-Latn-RS" dirty="0" smtClean="0"/>
              <a:t>.</a:t>
            </a:r>
            <a:endParaRPr lang="en-US" dirty="0"/>
          </a:p>
        </p:txBody>
      </p:sp>
      <p:pic>
        <p:nvPicPr>
          <p:cNvPr id="1030" name="Picture 6" descr="http://www.pravoslavna-srbija.com/Pravoslavlje/Manastiri/Krusedol/slike/Krusedol-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990600"/>
            <a:ext cx="2895600" cy="2133600"/>
          </a:xfrm>
          <a:prstGeom prst="rect">
            <a:avLst/>
          </a:prstGeom>
          <a:noFill/>
        </p:spPr>
      </p:pic>
      <p:pic>
        <p:nvPicPr>
          <p:cNvPr id="1032" name="Picture 8" descr="http://image.shutterstock.com/display_pic_with_logo/561085/112253075/stock-photo-main-gate-of-krusedol-monastery-in-fruska-gora-mountain-in-the-northern-serbia-in-the-province-of-112253075.jpg"/>
          <p:cNvPicPr>
            <a:picLocks noChangeAspect="1" noChangeArrowheads="1"/>
          </p:cNvPicPr>
          <p:nvPr/>
        </p:nvPicPr>
        <p:blipFill>
          <a:blip r:embed="rId6" cstate="print"/>
          <a:srcRect l="10667" r="15402" b="5759"/>
          <a:stretch>
            <a:fillRect/>
          </a:stretch>
        </p:blipFill>
        <p:spPr bwMode="auto">
          <a:xfrm>
            <a:off x="3810000" y="5105400"/>
            <a:ext cx="1981200" cy="1752600"/>
          </a:xfrm>
          <a:prstGeom prst="rect">
            <a:avLst/>
          </a:prstGeom>
          <a:noFill/>
        </p:spPr>
      </p:pic>
      <p:pic>
        <p:nvPicPr>
          <p:cNvPr id="1034" name="Picture 10" descr="https://upload.wikimedia.org/wikipedia/commons/thumb/d/d3/Kru%C5%A1edol_monastery.jpg/280px-Kru%C5%A1edol_monaster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3200401"/>
            <a:ext cx="281940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czipm.org/Grafika/Foto/o.rasa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2209800" cy="304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" y="4343400"/>
            <a:ext cx="518160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Pavle</a:t>
            </a:r>
            <a:r>
              <a:rPr lang="en-US" sz="2000" dirty="0" smtClean="0"/>
              <a:t> </a:t>
            </a:r>
            <a:r>
              <a:rPr lang="en-US" sz="2000" dirty="0" err="1" smtClean="0"/>
              <a:t>Bakić</a:t>
            </a:r>
            <a:r>
              <a:rPr lang="en-US" sz="2000" dirty="0" smtClean="0"/>
              <a:t> (</a:t>
            </a:r>
            <a:r>
              <a:rPr lang="sr-Latn-RS" sz="2000" dirty="0" smtClean="0"/>
              <a:t>1525</a:t>
            </a:r>
            <a:r>
              <a:rPr lang="en-US" sz="2000" dirty="0" smtClean="0"/>
              <a:t>-1537) </a:t>
            </a:r>
            <a:r>
              <a:rPr lang="en-US" sz="2000" dirty="0" err="1" smtClean="0"/>
              <a:t>prešao</a:t>
            </a:r>
            <a:r>
              <a:rPr lang="en-US" sz="2000" dirty="0" smtClean="0"/>
              <a:t> je 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 smtClean="0"/>
              <a:t>Srbije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Venčaca</a:t>
            </a:r>
            <a:r>
              <a:rPr lang="en-US" sz="2000" dirty="0" smtClean="0"/>
              <a:t> ("</a:t>
            </a:r>
            <a:r>
              <a:rPr lang="en-US" sz="2000" dirty="0" err="1" smtClean="0"/>
              <a:t>Zemlja</a:t>
            </a:r>
            <a:r>
              <a:rPr lang="en-US" sz="2000" dirty="0" smtClean="0"/>
              <a:t> </a:t>
            </a:r>
            <a:r>
              <a:rPr lang="en-US" sz="2000" dirty="0" err="1" smtClean="0"/>
              <a:t>Bakićeva</a:t>
            </a:r>
            <a:r>
              <a:rPr lang="en-US" sz="2000" dirty="0" smtClean="0"/>
              <a:t>")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petoricom</a:t>
            </a:r>
            <a:r>
              <a:rPr lang="en-US" sz="2000" dirty="0" smtClean="0"/>
              <a:t> </a:t>
            </a:r>
            <a:r>
              <a:rPr lang="en-US" sz="2000" dirty="0" err="1" smtClean="0"/>
              <a:t>braće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oko</a:t>
            </a:r>
            <a:r>
              <a:rPr lang="en-US" sz="2000" dirty="0" smtClean="0"/>
              <a:t> 1.000 </a:t>
            </a:r>
            <a:r>
              <a:rPr lang="en-US" sz="2000" dirty="0" err="1" smtClean="0"/>
              <a:t>ratnika</a:t>
            </a:r>
            <a:r>
              <a:rPr lang="en-US" sz="2000" dirty="0" smtClean="0"/>
              <a:t> u </a:t>
            </a:r>
            <a:r>
              <a:rPr lang="en-US" sz="2000" dirty="0" err="1" smtClean="0"/>
              <a:t>Ugarsku</a:t>
            </a:r>
            <a:r>
              <a:rPr lang="en-US" sz="2000" dirty="0" smtClean="0"/>
              <a:t>, </a:t>
            </a:r>
            <a:r>
              <a:rPr lang="en-US" sz="2000" dirty="0" err="1" smtClean="0"/>
              <a:t>gde</a:t>
            </a:r>
            <a:r>
              <a:rPr lang="en-US" sz="2000" dirty="0" smtClean="0"/>
              <a:t> je bio </a:t>
            </a:r>
            <a:r>
              <a:rPr lang="en-US" sz="2000" dirty="0" err="1" smtClean="0"/>
              <a:t>zapovednik</a:t>
            </a:r>
            <a:r>
              <a:rPr lang="en-US" sz="2000" dirty="0" smtClean="0"/>
              <a:t> </a:t>
            </a:r>
            <a:r>
              <a:rPr lang="en-US" sz="2000" dirty="0" err="1" smtClean="0"/>
              <a:t>srpskih</a:t>
            </a:r>
            <a:r>
              <a:rPr lang="en-US" sz="2000" dirty="0" smtClean="0"/>
              <a:t> </a:t>
            </a:r>
            <a:r>
              <a:rPr lang="sr-Latn-RS" sz="2000" dirty="0" smtClean="0"/>
              <a:t>vojnika i graničara.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219200"/>
            <a:ext cx="49530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Poslednji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srpski</a:t>
            </a:r>
            <a:r>
              <a:rPr lang="en-US" sz="2400" dirty="0" smtClean="0">
                <a:solidFill>
                  <a:srgbClr val="FFFF00"/>
                </a:solidFill>
              </a:rPr>
              <a:t> despot </a:t>
            </a:r>
            <a:r>
              <a:rPr lang="en-US" sz="2400" dirty="0" err="1" smtClean="0">
                <a:solidFill>
                  <a:srgbClr val="FFFF00"/>
                </a:solidFill>
              </a:rPr>
              <a:t>Pavle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Bakić</a:t>
            </a:r>
            <a:r>
              <a:rPr lang="sr-Latn-RS" sz="2400" dirty="0" smtClean="0">
                <a:solidFill>
                  <a:schemeClr val="bg1"/>
                </a:solidFill>
              </a:rPr>
              <a:t>,izabran 1537, gine iste godine kod Gorjana kada je pala Slavonija.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1508" name="Picture 4" descr="https://encrypted-tbn2.gstatic.com/images?q=tbn:ANd9GcRddke_8vKMqF6YbEpgFw0fof-ZaIE7FW6p9jB41YsHTi6-J4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895600"/>
            <a:ext cx="2667000" cy="2819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Matija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Korvin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(1458-1490)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www.hrt.hr/media/tt_news/matijakorvin_01.jpg.688x388_q85_crop_upsc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8229600" cy="4953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915400" cy="95410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Šajkaši-posade brodića na rečnim brodovima –šajkama</a:t>
            </a:r>
            <a:r>
              <a:rPr lang="sr-Cyrl-R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sr-Latn-R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Savi, Dunavu i Tisi.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srbin.info/wp-content/uploads/2013/02/Sajke-srpske-na-Dunavu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5286375" cy="32099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4419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Sajke</a:t>
            </a:r>
            <a:r>
              <a:rPr lang="en-GB" dirty="0" smtClean="0"/>
              <a:t> </a:t>
            </a:r>
            <a:r>
              <a:rPr lang="en-GB" dirty="0" err="1" smtClean="0"/>
              <a:t>srpske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Dunavu</a:t>
            </a:r>
            <a:endParaRPr lang="en-GB" dirty="0"/>
          </a:p>
        </p:txBody>
      </p:sp>
      <p:pic>
        <p:nvPicPr>
          <p:cNvPr id="3076" name="Picture 4" descr="http://www.srbinside.rs/wp-content/uploads/2013/12/Sajk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219200"/>
            <a:ext cx="3429000" cy="2971800"/>
          </a:xfrm>
          <a:prstGeom prst="rect">
            <a:avLst/>
          </a:prstGeom>
          <a:noFill/>
        </p:spPr>
      </p:pic>
      <p:pic>
        <p:nvPicPr>
          <p:cNvPr id="3078" name="Picture 6" descr="http://www.malasrpskaprodavnica.com/user/include/etno/images/items/x_srpska_sajkaca_zimska_si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4343400"/>
            <a:ext cx="2895600" cy="2514600"/>
          </a:xfrm>
          <a:prstGeom prst="rect">
            <a:avLst/>
          </a:prstGeom>
          <a:noFill/>
        </p:spPr>
      </p:pic>
      <p:pic>
        <p:nvPicPr>
          <p:cNvPr id="3080" name="Picture 8" descr="http://rtv.rs/sr_lat/vojvodina/novi-sad/slike/2013/06/26/sajkaska-sajkaski-bataljon_660x33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67200"/>
            <a:ext cx="5181600" cy="2590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00800" y="4343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Šajkača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4343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Srpske šajke 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347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SEOBE SRBA KRAJEM SREDNJEG VEKA</vt:lpstr>
      <vt:lpstr>0pste posledice turskih osvajanja</vt:lpstr>
      <vt:lpstr>Seobe</vt:lpstr>
      <vt:lpstr>Ugarski vladari su prihvatili i darivali srpsku vojsku. Da bi Srbi kao živi bedem,graničari i šajkaši  branili južnu granicu na Savi i Dunavu od Turaka.</vt:lpstr>
      <vt:lpstr>Srpski despoti</vt:lpstr>
      <vt:lpstr>Slide 6</vt:lpstr>
      <vt:lpstr>Slide 7</vt:lpstr>
      <vt:lpstr>Matija Korvin(1458-1490) 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SEOBE SRBA KRAJEM SREDNJEG VEKA</dc:title>
  <dc:creator/>
  <cp:lastModifiedBy>User</cp:lastModifiedBy>
  <cp:revision>37</cp:revision>
  <dcterms:created xsi:type="dcterms:W3CDTF">2006-08-16T00:00:00Z</dcterms:created>
  <dcterms:modified xsi:type="dcterms:W3CDTF">2016-06-01T18:47:07Z</dcterms:modified>
</cp:coreProperties>
</file>